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43"/>
  </p:notesMasterIdLst>
  <p:handoutMasterIdLst>
    <p:handoutMasterId r:id="rId44"/>
  </p:handoutMasterIdLst>
  <p:sldIdLst>
    <p:sldId id="364" r:id="rId6"/>
    <p:sldId id="362" r:id="rId7"/>
    <p:sldId id="360" r:id="rId8"/>
    <p:sldId id="344" r:id="rId9"/>
    <p:sldId id="345" r:id="rId10"/>
    <p:sldId id="385" r:id="rId11"/>
    <p:sldId id="383" r:id="rId12"/>
    <p:sldId id="379" r:id="rId13"/>
    <p:sldId id="381" r:id="rId14"/>
    <p:sldId id="387" r:id="rId15"/>
    <p:sldId id="389" r:id="rId16"/>
    <p:sldId id="410" r:id="rId17"/>
    <p:sldId id="411" r:id="rId18"/>
    <p:sldId id="366" r:id="rId19"/>
    <p:sldId id="358" r:id="rId20"/>
    <p:sldId id="339" r:id="rId21"/>
    <p:sldId id="340" r:id="rId22"/>
    <p:sldId id="375" r:id="rId23"/>
    <p:sldId id="393" r:id="rId24"/>
    <p:sldId id="370" r:id="rId25"/>
    <p:sldId id="373" r:id="rId26"/>
    <p:sldId id="395" r:id="rId27"/>
    <p:sldId id="377" r:id="rId28"/>
    <p:sldId id="412" r:id="rId29"/>
    <p:sldId id="413" r:id="rId30"/>
    <p:sldId id="368" r:id="rId31"/>
    <p:sldId id="359" r:id="rId32"/>
    <p:sldId id="341" r:id="rId33"/>
    <p:sldId id="342" r:id="rId34"/>
    <p:sldId id="398" r:id="rId35"/>
    <p:sldId id="400" r:id="rId36"/>
    <p:sldId id="402" r:id="rId37"/>
    <p:sldId id="404" r:id="rId38"/>
    <p:sldId id="406" r:id="rId39"/>
    <p:sldId id="408" r:id="rId40"/>
    <p:sldId id="414" r:id="rId41"/>
    <p:sldId id="415" r:id="rId42"/>
  </p:sldIdLst>
  <p:sldSz cx="12188825" cy="6858000"/>
  <p:notesSz cx="7010400" cy="92964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29" autoAdjust="0"/>
  </p:normalViewPr>
  <p:slideViewPr>
    <p:cSldViewPr showGuides="1">
      <p:cViewPr varScale="1">
        <p:scale>
          <a:sx n="68" d="100"/>
          <a:sy n="68" d="100"/>
        </p:scale>
        <p:origin x="624" y="52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ags" Target="tags/tag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11/6/2017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11/6/2017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5958" y="-4763"/>
            <a:ext cx="5013606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638" y="1380069"/>
            <a:ext cx="8572389" cy="2616199"/>
          </a:xfrm>
        </p:spPr>
        <p:txBody>
          <a:bodyPr anchor="b">
            <a:normAutofit/>
          </a:bodyPr>
          <a:lstStyle>
            <a:lvl1pPr algn="r">
              <a:defRPr sz="5998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202" y="3996267"/>
            <a:ext cx="698582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099">
                <a:solidFill>
                  <a:schemeClr val="tx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1023" y="5883276"/>
            <a:ext cx="432291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2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5" y="4732865"/>
            <a:ext cx="10016102" cy="566738"/>
          </a:xfrm>
        </p:spPr>
        <p:txBody>
          <a:bodyPr anchor="b">
            <a:normAutofit/>
          </a:bodyPr>
          <a:lstStyle>
            <a:lvl1pPr algn="ctr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5391" y="932112"/>
            <a:ext cx="8223802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925" y="5299603"/>
            <a:ext cx="10016102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8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685800"/>
            <a:ext cx="10016102" cy="3048000"/>
          </a:xfrm>
        </p:spPr>
        <p:txBody>
          <a:bodyPr anchor="ctr">
            <a:normAutofit/>
          </a:bodyPr>
          <a:lstStyle>
            <a:lvl1pPr algn="ctr">
              <a:defRPr sz="31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6" y="4343400"/>
            <a:ext cx="10016104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26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196" y="863023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0588" y="2819399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637" y="685801"/>
            <a:ext cx="8987671" cy="2743199"/>
          </a:xfrm>
        </p:spPr>
        <p:txBody>
          <a:bodyPr anchor="ctr">
            <a:normAutofit/>
          </a:bodyPr>
          <a:lstStyle>
            <a:lvl1pPr algn="ctr">
              <a:defRPr sz="3199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177" y="3428999"/>
            <a:ext cx="853059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799"/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343400"/>
            <a:ext cx="1001610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7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7" y="3308581"/>
            <a:ext cx="10016100" cy="1468800"/>
          </a:xfrm>
        </p:spPr>
        <p:txBody>
          <a:bodyPr anchor="b">
            <a:normAutofit/>
          </a:bodyPr>
          <a:lstStyle>
            <a:lvl1pPr algn="r">
              <a:defRPr sz="31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777381"/>
            <a:ext cx="1001610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3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196" y="863023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0588" y="2819399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998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637" y="685801"/>
            <a:ext cx="8987671" cy="2743199"/>
          </a:xfrm>
        </p:spPr>
        <p:txBody>
          <a:bodyPr anchor="ctr">
            <a:normAutofit/>
          </a:bodyPr>
          <a:lstStyle>
            <a:lvl1pPr algn="ctr">
              <a:defRPr sz="3199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3926" y="3886200"/>
            <a:ext cx="10016101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399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775200"/>
            <a:ext cx="10016101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7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8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685801"/>
            <a:ext cx="10016103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3926" y="3505200"/>
            <a:ext cx="10016104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799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5" y="4343400"/>
            <a:ext cx="10016104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34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4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0121" y="685800"/>
            <a:ext cx="1769908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3925" y="685800"/>
            <a:ext cx="8017654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9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49005" y="5867132"/>
            <a:ext cx="551023" cy="365125"/>
          </a:xfrm>
        </p:spPr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6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610" y="2666999"/>
            <a:ext cx="8928421" cy="2110382"/>
          </a:xfrm>
        </p:spPr>
        <p:txBody>
          <a:bodyPr anchor="b"/>
          <a:lstStyle>
            <a:lvl1pPr algn="r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608" y="4777381"/>
            <a:ext cx="892842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0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5" y="685801"/>
            <a:ext cx="10016104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3926" y="2667000"/>
            <a:ext cx="4893780" cy="3124201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6246" y="2667000"/>
            <a:ext cx="4893781" cy="3124200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7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718" y="2658533"/>
            <a:ext cx="4605988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3925" y="3335337"/>
            <a:ext cx="4893781" cy="2455862"/>
          </a:xfrm>
        </p:spPr>
        <p:txBody>
          <a:bodyPr anchor="t"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8696" y="2667000"/>
            <a:ext cx="4621333" cy="576262"/>
          </a:xfrm>
        </p:spPr>
        <p:txBody>
          <a:bodyPr anchor="b">
            <a:noAutofit/>
          </a:bodyPr>
          <a:lstStyle>
            <a:lvl1pPr marL="0" indent="0">
              <a:buNone/>
              <a:defRPr sz="2799" b="0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46" y="3335337"/>
            <a:ext cx="4893781" cy="2455862"/>
          </a:xfrm>
        </p:spPr>
        <p:txBody>
          <a:bodyPr anchor="t"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8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7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8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926" y="1600200"/>
            <a:ext cx="3548197" cy="1371600"/>
          </a:xfrm>
        </p:spPr>
        <p:txBody>
          <a:bodyPr anchor="b">
            <a:normAutofit/>
          </a:bodyPr>
          <a:lstStyle>
            <a:lvl1pPr algn="ctr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0663" y="685800"/>
            <a:ext cx="6239365" cy="5105401"/>
          </a:xfrm>
        </p:spPr>
        <p:txBody>
          <a:bodyPr anchor="ctr"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926" y="2971800"/>
            <a:ext cx="3548197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4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38" y="1752599"/>
            <a:ext cx="5424745" cy="1371600"/>
          </a:xfrm>
        </p:spPr>
        <p:txBody>
          <a:bodyPr anchor="b">
            <a:normAutofit/>
          </a:bodyPr>
          <a:lstStyle>
            <a:lvl1pPr algn="ctr">
              <a:defRPr sz="27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2704" y="914400"/>
            <a:ext cx="3280120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38" y="3124199"/>
            <a:ext cx="5424745" cy="1828800"/>
          </a:xfrm>
        </p:spPr>
        <p:txBody>
          <a:bodyPr>
            <a:normAutofit/>
          </a:bodyPr>
          <a:lstStyle>
            <a:lvl1pPr marL="0" indent="0" algn="ctr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5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773" y="1"/>
            <a:ext cx="2436178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3925" y="685801"/>
            <a:ext cx="10016104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3924" y="2667000"/>
            <a:ext cx="1001610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0122" y="5883276"/>
            <a:ext cx="1142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3F41C87-7AD9-4845-A077-840E4A0F3F06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610" y="5883276"/>
            <a:ext cx="7082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9005" y="5883276"/>
            <a:ext cx="551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9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063" rtl="0" eaLnBrk="1" latinLnBrk="0" hangingPunct="1">
        <a:spcBef>
          <a:spcPct val="0"/>
        </a:spcBef>
        <a:buNone/>
        <a:defRPr sz="3999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664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3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9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99790" indent="-285664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9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2587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999650" indent="-171399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130" y="170187"/>
            <a:ext cx="5410200" cy="135381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Now – Right Now Data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4812" y="1676401"/>
            <a:ext cx="67818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School’s Demographics:</a:t>
            </a:r>
          </a:p>
          <a:p>
            <a:r>
              <a:rPr lang="en-US" sz="1800" dirty="0"/>
              <a:t>Located in Colorado</a:t>
            </a:r>
          </a:p>
          <a:p>
            <a:r>
              <a:rPr lang="en-US" sz="1800" dirty="0"/>
              <a:t>Enrollment 600+ students</a:t>
            </a:r>
          </a:p>
          <a:p>
            <a:r>
              <a:rPr lang="en-US" sz="1800" dirty="0"/>
              <a:t>Over 25% of students from Military Families (high turnover)</a:t>
            </a:r>
          </a:p>
          <a:p>
            <a:r>
              <a:rPr lang="en-US" sz="1800" dirty="0"/>
              <a:t>Center based program for Students on the Autism Spectrum </a:t>
            </a:r>
          </a:p>
          <a:p>
            <a:r>
              <a:rPr lang="en-US" sz="1800" dirty="0"/>
              <a:t>15%  of students identified with special needs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b="1" i="1" dirty="0">
                <a:solidFill>
                  <a:srgbClr val="FF0000"/>
                </a:solidFill>
              </a:rPr>
              <a:t>The following slides show 3 school years of data beginning with the most recent</a:t>
            </a:r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012" y="170187"/>
            <a:ext cx="3048001" cy="2286001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212" y="2537345"/>
            <a:ext cx="2840442" cy="378725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417667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497657" y="609600"/>
            <a:ext cx="9616479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2014-2015 5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PARCC Scores (Year 1) 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(Write Now – Right Now Pilot Year)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teachers in grade 5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 implemented many of the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that particular teacher for the 2016-2017 testing year which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for Reading and Writing</a:t>
            </a:r>
            <a:endParaRPr lang="en-US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5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803359"/>
              </p:ext>
            </p:extLst>
          </p:nvPr>
        </p:nvGraphicFramePr>
        <p:xfrm>
          <a:off x="1827212" y="1828800"/>
          <a:ext cx="8763000" cy="155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05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84295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Grade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6412" y="293086"/>
            <a:ext cx="65056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5th Grade Average Scores 2014-2015 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(Write Now – Right Now Pilot Year)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D7BCAE-0BA5-48D3-9C5A-398BD7A5331A}"/>
              </a:ext>
            </a:extLst>
          </p:cNvPr>
          <p:cNvSpPr txBox="1"/>
          <p:nvPr/>
        </p:nvSpPr>
        <p:spPr>
          <a:xfrm>
            <a:off x="2208212" y="4304844"/>
            <a:ext cx="77396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327758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672749"/>
              </p:ext>
            </p:extLst>
          </p:nvPr>
        </p:nvGraphicFramePr>
        <p:xfrm>
          <a:off x="1903412" y="1112760"/>
          <a:ext cx="8305800" cy="1219200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74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94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ELA Classroom Overall Score Breakdown-Teacher A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189190"/>
              </p:ext>
            </p:extLst>
          </p:nvPr>
        </p:nvGraphicFramePr>
        <p:xfrm>
          <a:off x="1903412" y="2438400"/>
          <a:ext cx="8305802" cy="1074293"/>
        </p:xfrm>
        <a:graphic>
          <a:graphicData uri="http://schemas.openxmlformats.org/drawingml/2006/table">
            <a:tbl>
              <a:tblPr firstRow="1" firstCol="1" bandRow="1"/>
              <a:tblGrid>
                <a:gridCol w="1418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8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8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093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7270"/>
              </p:ext>
            </p:extLst>
          </p:nvPr>
        </p:nvGraphicFramePr>
        <p:xfrm>
          <a:off x="1989808" y="4191000"/>
          <a:ext cx="8229600" cy="1063411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5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9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7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B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902297"/>
              </p:ext>
            </p:extLst>
          </p:nvPr>
        </p:nvGraphicFramePr>
        <p:xfrm>
          <a:off x="1979612" y="5403362"/>
          <a:ext cx="8229600" cy="1219200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542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36712" y="0"/>
            <a:ext cx="89154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5</a:t>
            </a:r>
            <a:r>
              <a:rPr lang="en-US" altLang="en-US" sz="2000" b="1" baseline="30000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th</a:t>
            </a: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 Grade PARCC ELA 2014-2015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cs typeface="Times New Roman" pitchFamily="18" charset="0"/>
              </a:rPr>
              <a:t>Teacher A-Implemented Many of the Lessons in </a:t>
            </a:r>
            <a:r>
              <a:rPr lang="en-US" altLang="en-US" b="1" i="1" dirty="0">
                <a:cs typeface="Times New Roman" pitchFamily="18" charset="0"/>
              </a:rPr>
              <a:t>Write Now - Right Now </a:t>
            </a:r>
            <a:endParaRPr lang="en-US" altLang="en-US" dirty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6054" y="3658303"/>
            <a:ext cx="7455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B-</a:t>
            </a:r>
            <a:r>
              <a:rPr lang="en-US" altLang="en-US" b="1" dirty="0">
                <a:cs typeface="Times New Roman" pitchFamily="18" charset="0"/>
              </a:rPr>
              <a:t>Implemented Many of the Lessons in </a:t>
            </a:r>
            <a:r>
              <a:rPr lang="en-US" altLang="en-US" b="1" i="1" dirty="0">
                <a:cs typeface="Times New Roman" pitchFamily="18" charset="0"/>
              </a:rPr>
              <a:t>Write Now - Right Now </a:t>
            </a:r>
            <a:endParaRPr lang="en-US" altLang="en-US" dirty="0">
              <a:cs typeface="Arial" pitchFamily="34" charset="0"/>
            </a:endParaRP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5741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83707"/>
              </p:ext>
            </p:extLst>
          </p:nvPr>
        </p:nvGraphicFramePr>
        <p:xfrm>
          <a:off x="1903412" y="1140011"/>
          <a:ext cx="8305800" cy="1219200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74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94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ELA Classroom Overall Score Breakdown-Teacher C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048316"/>
              </p:ext>
            </p:extLst>
          </p:nvPr>
        </p:nvGraphicFramePr>
        <p:xfrm>
          <a:off x="1903412" y="2562189"/>
          <a:ext cx="8305802" cy="1061974"/>
        </p:xfrm>
        <a:graphic>
          <a:graphicData uri="http://schemas.openxmlformats.org/drawingml/2006/table">
            <a:tbl>
              <a:tblPr firstRow="1" firstCol="1" bandRow="1"/>
              <a:tblGrid>
                <a:gridCol w="1418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8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8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853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16582"/>
              </p:ext>
            </p:extLst>
          </p:nvPr>
        </p:nvGraphicFramePr>
        <p:xfrm>
          <a:off x="1989808" y="4191000"/>
          <a:ext cx="8229600" cy="1048997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5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9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7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793838"/>
              </p:ext>
            </p:extLst>
          </p:nvPr>
        </p:nvGraphicFramePr>
        <p:xfrm>
          <a:off x="1979612" y="5403362"/>
          <a:ext cx="8229600" cy="1219200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542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36712" y="0"/>
            <a:ext cx="89154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5</a:t>
            </a:r>
            <a:r>
              <a:rPr lang="en-US" altLang="en-US" sz="2000" b="1" baseline="30000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th</a:t>
            </a: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 Grade PARCC ELA 2014-2015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cs typeface="Times New Roman" pitchFamily="18" charset="0"/>
              </a:rPr>
              <a:t>Teacher C-Implemented </a:t>
            </a:r>
            <a:r>
              <a:rPr lang="en-US" altLang="en-US" b="1" i="1" dirty="0">
                <a:cs typeface="Times New Roman" pitchFamily="18" charset="0"/>
              </a:rPr>
              <a:t>Write Now - Right Now</a:t>
            </a:r>
            <a:endParaRPr lang="en-US" altLang="en-US" dirty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8412" y="3663290"/>
            <a:ext cx="486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D-Implemented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14347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743144" y="762000"/>
            <a:ext cx="988661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2016-2017 3rd Grade PARCC Scores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teachers in grade 4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implemented 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but did not follow all the lessons as written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that particular teacher for the 2016-2017 testing year which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in reading and writing that students received test scores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92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57485"/>
              </p:ext>
            </p:extLst>
          </p:nvPr>
        </p:nvGraphicFramePr>
        <p:xfrm>
          <a:off x="1827212" y="1828800"/>
          <a:ext cx="8610600" cy="1767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258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04842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40% Meets/Exceeds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40% Meets/Exceeds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57% Meets/Exceeds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75</a:t>
                      </a:r>
                      <a:r>
                        <a:rPr lang="en-US" sz="1600" b="1" baseline="0" dirty="0"/>
                        <a:t> </a:t>
                      </a:r>
                      <a:r>
                        <a:rPr lang="en-US" sz="1600" b="1" dirty="0"/>
                        <a:t>% Meets/Exceeds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1612" y="649157"/>
            <a:ext cx="6292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Average Scores 2016-2017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49C56A-568F-467A-8B4E-A26AF84EA56E}"/>
              </a:ext>
            </a:extLst>
          </p:cNvPr>
          <p:cNvSpPr/>
          <p:nvPr/>
        </p:nvSpPr>
        <p:spPr>
          <a:xfrm>
            <a:off x="2584615" y="4191000"/>
            <a:ext cx="60928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197692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303343"/>
              </p:ext>
            </p:extLst>
          </p:nvPr>
        </p:nvGraphicFramePr>
        <p:xfrm>
          <a:off x="2132012" y="969296"/>
          <a:ext cx="7620000" cy="806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6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3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0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ELA Classroom Overall Score Breakdown-</a:t>
                      </a:r>
                      <a:r>
                        <a:rPr lang="en-US" sz="1800" dirty="0">
                          <a:effectLst/>
                        </a:rPr>
                        <a:t>Teacher</a:t>
                      </a:r>
                      <a:r>
                        <a:rPr lang="en-US" sz="1800" baseline="0" dirty="0">
                          <a:effectLst/>
                        </a:rPr>
                        <a:t> 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774679"/>
              </p:ext>
            </p:extLst>
          </p:nvPr>
        </p:nvGraphicFramePr>
        <p:xfrm>
          <a:off x="2122486" y="2004549"/>
          <a:ext cx="7629527" cy="1179354"/>
        </p:xfrm>
        <a:graphic>
          <a:graphicData uri="http://schemas.openxmlformats.org/drawingml/2006/table">
            <a:tbl>
              <a:tblPr firstRow="1" firstCol="1" bandRow="1"/>
              <a:tblGrid>
                <a:gridCol w="1433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4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761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Reading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63785"/>
              </p:ext>
            </p:extLst>
          </p:nvPr>
        </p:nvGraphicFramePr>
        <p:xfrm>
          <a:off x="2132013" y="3975123"/>
          <a:ext cx="7696199" cy="87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874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ELA Classroom Overall Score Breakdown</a:t>
                      </a:r>
                      <a:r>
                        <a:rPr lang="en-US" sz="1100" dirty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Teacher</a:t>
                      </a:r>
                      <a:r>
                        <a:rPr lang="en-US" sz="1800" baseline="0" dirty="0">
                          <a:effectLst/>
                        </a:rPr>
                        <a:t>  B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772750"/>
              </p:ext>
            </p:extLst>
          </p:nvPr>
        </p:nvGraphicFramePr>
        <p:xfrm>
          <a:off x="2122486" y="5069354"/>
          <a:ext cx="7705726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0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1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2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Reading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89413" y="16225"/>
            <a:ext cx="4086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3rd Grade PARCC ELA 2016-2017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70416" y="485436"/>
            <a:ext cx="492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A-Implemented </a:t>
            </a:r>
            <a:r>
              <a:rPr lang="en-US" b="1" i="1" dirty="0"/>
              <a:t>Write Now - Right Now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7812" y="3384516"/>
            <a:ext cx="6529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B-Implemented </a:t>
            </a:r>
            <a:r>
              <a:rPr lang="en-US" b="1" i="1" dirty="0"/>
              <a:t>Write Now - Right Now </a:t>
            </a:r>
            <a:r>
              <a:rPr lang="en-US" b="1" dirty="0"/>
              <a:t>3 Times a Week</a:t>
            </a:r>
          </a:p>
        </p:txBody>
      </p:sp>
    </p:spTree>
    <p:extLst>
      <p:ext uri="{BB962C8B-B14F-4D97-AF65-F5344CB8AC3E}">
        <p14:creationId xmlns:p14="http://schemas.microsoft.com/office/powerpoint/2010/main" val="124825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01616"/>
              </p:ext>
            </p:extLst>
          </p:nvPr>
        </p:nvGraphicFramePr>
        <p:xfrm>
          <a:off x="2055812" y="915788"/>
          <a:ext cx="8001004" cy="1102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3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45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697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</a:t>
                      </a:r>
                      <a:r>
                        <a:rPr lang="en-US" sz="1600" dirty="0">
                          <a:effectLst/>
                        </a:rPr>
                        <a:t>Teacher</a:t>
                      </a:r>
                      <a:r>
                        <a:rPr lang="en-US" sz="1600" baseline="0" dirty="0">
                          <a:effectLst/>
                        </a:rPr>
                        <a:t> 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5-Exceeded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6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565476"/>
              </p:ext>
            </p:extLst>
          </p:nvPr>
        </p:nvGraphicFramePr>
        <p:xfrm>
          <a:off x="2055813" y="2237867"/>
          <a:ext cx="8001002" cy="1202436"/>
        </p:xfrm>
        <a:graphic>
          <a:graphicData uri="http://schemas.openxmlformats.org/drawingml/2006/table">
            <a:tbl>
              <a:tblPr firstRow="1" firstCol="1" bandRow="1"/>
              <a:tblGrid>
                <a:gridCol w="1495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1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5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Vocabulary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Conventions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065972"/>
              </p:ext>
            </p:extLst>
          </p:nvPr>
        </p:nvGraphicFramePr>
        <p:xfrm>
          <a:off x="2055812" y="4002576"/>
          <a:ext cx="8001002" cy="1047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3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4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430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</a:t>
                      </a:r>
                      <a:r>
                        <a:rPr lang="en-US" sz="1600" dirty="0">
                          <a:effectLst/>
                        </a:rPr>
                        <a:t>Teacher</a:t>
                      </a:r>
                      <a:r>
                        <a:rPr lang="en-US" sz="1600" baseline="0" dirty="0">
                          <a:effectLst/>
                        </a:rPr>
                        <a:t> 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5-Exceeded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059113" y="3644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810368"/>
              </p:ext>
            </p:extLst>
          </p:nvPr>
        </p:nvGraphicFramePr>
        <p:xfrm>
          <a:off x="2055812" y="5334000"/>
          <a:ext cx="8001002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8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6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89413" y="16225"/>
            <a:ext cx="4086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3rd Grade PARCC ELA 2016-2017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41205" y="420764"/>
            <a:ext cx="490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C-Implemented </a:t>
            </a:r>
            <a:r>
              <a:rPr lang="en-US" b="1" i="1" dirty="0"/>
              <a:t>Write Now - Right Now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17312" y="3560925"/>
            <a:ext cx="487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D-Implemented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303130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362588" y="1066800"/>
            <a:ext cx="988661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2015-2016 3rd Grade PARCC Scores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teachers in the grade level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did not implement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</a:t>
            </a: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Right Now 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that particular teacher for the 2016-2017 testing year which 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in reading and writing that students received test scores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14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806044"/>
              </p:ext>
            </p:extLst>
          </p:nvPr>
        </p:nvGraphicFramePr>
        <p:xfrm>
          <a:off x="1827212" y="1828800"/>
          <a:ext cx="8610600" cy="155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258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04842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1612" y="649157"/>
            <a:ext cx="6292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Average Scores 2015-2016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49C56A-568F-467A-8B4E-A26AF84EA56E}"/>
              </a:ext>
            </a:extLst>
          </p:cNvPr>
          <p:cNvSpPr/>
          <p:nvPr/>
        </p:nvSpPr>
        <p:spPr>
          <a:xfrm>
            <a:off x="2584615" y="4191000"/>
            <a:ext cx="60928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145578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750130" y="1066800"/>
            <a:ext cx="914488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2016-2017 5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PARCC Scores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teachers  in Grade 5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but did not follow all the lessons as written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each particular teacher for the 2016-2017 testing year which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for Reading and Writing</a:t>
            </a:r>
            <a:endParaRPr lang="en-US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0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043699"/>
              </p:ext>
            </p:extLst>
          </p:nvPr>
        </p:nvGraphicFramePr>
        <p:xfrm>
          <a:off x="2132012" y="891432"/>
          <a:ext cx="7848600" cy="806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6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3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8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ELA Classroom Overall Score Breakdown-</a:t>
                      </a:r>
                      <a:r>
                        <a:rPr lang="en-US" sz="1800" dirty="0">
                          <a:effectLst/>
                        </a:rPr>
                        <a:t>Teacher</a:t>
                      </a:r>
                      <a:r>
                        <a:rPr lang="en-US" sz="1800" baseline="0" dirty="0">
                          <a:effectLst/>
                        </a:rPr>
                        <a:t> 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879838"/>
              </p:ext>
            </p:extLst>
          </p:nvPr>
        </p:nvGraphicFramePr>
        <p:xfrm>
          <a:off x="2132012" y="2133600"/>
          <a:ext cx="7848599" cy="1179354"/>
        </p:xfrm>
        <a:graphic>
          <a:graphicData uri="http://schemas.openxmlformats.org/drawingml/2006/table">
            <a:tbl>
              <a:tblPr firstRow="1" firstCol="1" bandRow="1"/>
              <a:tblGrid>
                <a:gridCol w="1476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761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Reading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72431"/>
              </p:ext>
            </p:extLst>
          </p:nvPr>
        </p:nvGraphicFramePr>
        <p:xfrm>
          <a:off x="2132012" y="4133399"/>
          <a:ext cx="7848600" cy="87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4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874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ELA Classroom Overall Score Breakdown</a:t>
                      </a:r>
                      <a:r>
                        <a:rPr lang="en-US" sz="1100" dirty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Teacher</a:t>
                      </a:r>
                      <a:r>
                        <a:rPr lang="en-US" sz="1800" baseline="0" dirty="0">
                          <a:effectLst/>
                        </a:rPr>
                        <a:t>  B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2055812" y="5257800"/>
          <a:ext cx="7924800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Reading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89413" y="16225"/>
            <a:ext cx="4086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3rd Grade PARCC ELA 2015-2016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3612" y="452197"/>
            <a:ext cx="5621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A-Did Not Implement </a:t>
            </a:r>
            <a:r>
              <a:rPr lang="en-US" b="1" i="1" dirty="0"/>
              <a:t>Write Now - Right Now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3698" y="3512622"/>
            <a:ext cx="550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B-Did Not Implement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148347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71244"/>
              </p:ext>
            </p:extLst>
          </p:nvPr>
        </p:nvGraphicFramePr>
        <p:xfrm>
          <a:off x="2055812" y="915788"/>
          <a:ext cx="8153399" cy="1102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3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4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697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</a:t>
                      </a:r>
                      <a:r>
                        <a:rPr lang="en-US" sz="1600" dirty="0">
                          <a:effectLst/>
                        </a:rPr>
                        <a:t>Teacher</a:t>
                      </a:r>
                      <a:r>
                        <a:rPr lang="en-US" sz="1600" baseline="0" dirty="0">
                          <a:effectLst/>
                        </a:rPr>
                        <a:t> 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5-Exceeded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6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055813" y="2237867"/>
          <a:ext cx="8153397" cy="1202436"/>
        </p:xfrm>
        <a:graphic>
          <a:graphicData uri="http://schemas.openxmlformats.org/drawingml/2006/table">
            <a:tbl>
              <a:tblPr firstRow="1" firstCol="1" bandRow="1"/>
              <a:tblGrid>
                <a:gridCol w="152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7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5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Vocabulary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Conventions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71%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422481"/>
              </p:ext>
            </p:extLst>
          </p:nvPr>
        </p:nvGraphicFramePr>
        <p:xfrm>
          <a:off x="2055812" y="4002576"/>
          <a:ext cx="8153397" cy="1047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3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4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430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</a:t>
                      </a:r>
                      <a:r>
                        <a:rPr lang="en-US" sz="1600" dirty="0">
                          <a:effectLst/>
                        </a:rPr>
                        <a:t>Teacher</a:t>
                      </a:r>
                      <a:r>
                        <a:rPr lang="en-US" sz="1600" baseline="0" dirty="0">
                          <a:effectLst/>
                        </a:rPr>
                        <a:t> 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5-Exceeded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26%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059113" y="3644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127824"/>
              </p:ext>
            </p:extLst>
          </p:nvPr>
        </p:nvGraphicFramePr>
        <p:xfrm>
          <a:off x="2055811" y="5334000"/>
          <a:ext cx="8153397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75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3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0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89413" y="16225"/>
            <a:ext cx="4086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3rd Grade PARCC ELA 2015-2016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4612" y="420102"/>
            <a:ext cx="490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C-Implemented </a:t>
            </a:r>
            <a:r>
              <a:rPr lang="en-US" b="1" i="1" dirty="0"/>
              <a:t>Write Now - Right Now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22780" y="3512622"/>
            <a:ext cx="4940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D-Implemented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242961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217612" y="917912"/>
            <a:ext cx="9886617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2014-2015 3rd Grade PARCC Scores (Year 1)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(Write Now – Right Now Pilot Year)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teachers in the grade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implemented many of the lessons in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– Right Now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Did not implement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that particular teacher for the 2016-2017 testing year which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in reading and writing that students received test scores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98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595016"/>
              </p:ext>
            </p:extLst>
          </p:nvPr>
        </p:nvGraphicFramePr>
        <p:xfrm>
          <a:off x="1827212" y="1828800"/>
          <a:ext cx="8610600" cy="155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258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04842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05708" y="649157"/>
            <a:ext cx="8203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Average Scores 2014-2015 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(Write Now – Right Now Pilot Year)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249C56A-568F-467A-8B4E-A26AF84EA56E}"/>
              </a:ext>
            </a:extLst>
          </p:cNvPr>
          <p:cNvSpPr/>
          <p:nvPr/>
        </p:nvSpPr>
        <p:spPr>
          <a:xfrm>
            <a:off x="2584615" y="4191000"/>
            <a:ext cx="60928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409756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584651"/>
              </p:ext>
            </p:extLst>
          </p:nvPr>
        </p:nvGraphicFramePr>
        <p:xfrm>
          <a:off x="2132012" y="891432"/>
          <a:ext cx="7848600" cy="806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6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3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8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ELA Classroom Overall Score Breakdown-</a:t>
                      </a:r>
                      <a:r>
                        <a:rPr lang="en-US" sz="1800" dirty="0">
                          <a:effectLst/>
                        </a:rPr>
                        <a:t>Teacher</a:t>
                      </a:r>
                      <a:r>
                        <a:rPr lang="en-US" sz="1800" baseline="0" dirty="0">
                          <a:effectLst/>
                        </a:rPr>
                        <a:t> 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638147"/>
              </p:ext>
            </p:extLst>
          </p:nvPr>
        </p:nvGraphicFramePr>
        <p:xfrm>
          <a:off x="2132012" y="2133600"/>
          <a:ext cx="7848599" cy="1179354"/>
        </p:xfrm>
        <a:graphic>
          <a:graphicData uri="http://schemas.openxmlformats.org/drawingml/2006/table">
            <a:tbl>
              <a:tblPr firstRow="1" firstCol="1" bandRow="1"/>
              <a:tblGrid>
                <a:gridCol w="1476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7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761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Reading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7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537829"/>
              </p:ext>
            </p:extLst>
          </p:nvPr>
        </p:nvGraphicFramePr>
        <p:xfrm>
          <a:off x="2132012" y="4133399"/>
          <a:ext cx="7848600" cy="872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4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874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ELA Classroom Overall Score Breakdown</a:t>
                      </a:r>
                      <a:r>
                        <a:rPr lang="en-US" sz="1100" dirty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Teacher</a:t>
                      </a:r>
                      <a:r>
                        <a:rPr lang="en-US" sz="1800" baseline="0" dirty="0">
                          <a:effectLst/>
                        </a:rPr>
                        <a:t>  B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380591"/>
              </p:ext>
            </p:extLst>
          </p:nvPr>
        </p:nvGraphicFramePr>
        <p:xfrm>
          <a:off x="2055812" y="5257800"/>
          <a:ext cx="7924800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Reading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89413" y="16225"/>
            <a:ext cx="4086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3rd Grade PARCC ELA 2014-2015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39494" y="521158"/>
            <a:ext cx="6557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A-Implemented Many Lessons of </a:t>
            </a:r>
            <a:r>
              <a:rPr lang="en-US" b="1" i="1" dirty="0"/>
              <a:t>Write Now - Right Now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3698" y="3512622"/>
            <a:ext cx="550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B-Did Not Implement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285167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287393"/>
              </p:ext>
            </p:extLst>
          </p:nvPr>
        </p:nvGraphicFramePr>
        <p:xfrm>
          <a:off x="2055812" y="915788"/>
          <a:ext cx="8153399" cy="1102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3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4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697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</a:t>
                      </a:r>
                      <a:r>
                        <a:rPr lang="en-US" sz="1600" dirty="0">
                          <a:effectLst/>
                        </a:rPr>
                        <a:t>Teacher</a:t>
                      </a:r>
                      <a:r>
                        <a:rPr lang="en-US" sz="1600" baseline="0" dirty="0">
                          <a:effectLst/>
                        </a:rPr>
                        <a:t> 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5-Exceeded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6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18727"/>
              </p:ext>
            </p:extLst>
          </p:nvPr>
        </p:nvGraphicFramePr>
        <p:xfrm>
          <a:off x="2055813" y="2237867"/>
          <a:ext cx="8153397" cy="1202436"/>
        </p:xfrm>
        <a:graphic>
          <a:graphicData uri="http://schemas.openxmlformats.org/drawingml/2006/table">
            <a:tbl>
              <a:tblPr firstRow="1" firstCol="1" bandRow="1"/>
              <a:tblGrid>
                <a:gridCol w="152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7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5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Vocabulary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Conventions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607013"/>
              </p:ext>
            </p:extLst>
          </p:nvPr>
        </p:nvGraphicFramePr>
        <p:xfrm>
          <a:off x="2055812" y="4002576"/>
          <a:ext cx="8153397" cy="1047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3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4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430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</a:t>
                      </a:r>
                      <a:r>
                        <a:rPr lang="en-US" sz="1600" dirty="0">
                          <a:effectLst/>
                        </a:rPr>
                        <a:t>Teacher</a:t>
                      </a:r>
                      <a:r>
                        <a:rPr lang="en-US" sz="1600" baseline="0" dirty="0">
                          <a:effectLst/>
                        </a:rPr>
                        <a:t> 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5-Exceeded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4%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059113" y="3644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31405"/>
              </p:ext>
            </p:extLst>
          </p:nvPr>
        </p:nvGraphicFramePr>
        <p:xfrm>
          <a:off x="2055811" y="5334000"/>
          <a:ext cx="8153397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75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3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1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0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Conventions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78%Meets/Exceeds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579688" y="3512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89413" y="16225"/>
            <a:ext cx="40864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3rd Grade PARCC ELA 2014-2015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57525" y="449986"/>
            <a:ext cx="6523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C-Implemented  Many Lessons in </a:t>
            </a:r>
            <a:r>
              <a:rPr lang="en-US" b="1" i="1" dirty="0"/>
              <a:t>Write Now - Right Now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7012" y="3512622"/>
            <a:ext cx="4940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D-Implemented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189228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474414" y="1066800"/>
            <a:ext cx="966296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2016-2017 4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PARCC Scores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teachers in 4th grade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that particular teacher for the 2016-2017 testing year which 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in Reading and Writing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20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894594"/>
              </p:ext>
            </p:extLst>
          </p:nvPr>
        </p:nvGraphicFramePr>
        <p:xfrm>
          <a:off x="1827212" y="1828800"/>
          <a:ext cx="8763000" cy="179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05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84295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43% Meets/Exceeds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44% Meets/Exceeds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57% Meets/Exceeds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/>
                        <a:t>81 </a:t>
                      </a:r>
                      <a:r>
                        <a:rPr lang="en-US" sz="1600" b="1" dirty="0"/>
                        <a:t>%  Meets/Exceeds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5412" y="381000"/>
            <a:ext cx="6412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4th Grade Average Scores 2016-2017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E1E538-CAD3-4297-ADCF-1B7A900DCCF1}"/>
              </a:ext>
            </a:extLst>
          </p:cNvPr>
          <p:cNvSpPr/>
          <p:nvPr/>
        </p:nvSpPr>
        <p:spPr>
          <a:xfrm>
            <a:off x="2513012" y="4114800"/>
            <a:ext cx="60928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194462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34676"/>
              </p:ext>
            </p:extLst>
          </p:nvPr>
        </p:nvGraphicFramePr>
        <p:xfrm>
          <a:off x="2012950" y="914400"/>
          <a:ext cx="8153399" cy="1143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78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028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491491"/>
              </p:ext>
            </p:extLst>
          </p:nvPr>
        </p:nvGraphicFramePr>
        <p:xfrm>
          <a:off x="1974848" y="2209800"/>
          <a:ext cx="8229603" cy="1189672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1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380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Conventions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8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019491"/>
              </p:ext>
            </p:extLst>
          </p:nvPr>
        </p:nvGraphicFramePr>
        <p:xfrm>
          <a:off x="1954066" y="3886201"/>
          <a:ext cx="8229600" cy="137159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9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64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82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B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9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356767"/>
              </p:ext>
            </p:extLst>
          </p:nvPr>
        </p:nvGraphicFramePr>
        <p:xfrm>
          <a:off x="1954066" y="5334000"/>
          <a:ext cx="8229600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05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53723" y="64761"/>
            <a:ext cx="36302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4th Grade PARCC ELA 2016-2017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3565" y="503872"/>
            <a:ext cx="492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A-Implemented  </a:t>
            </a:r>
            <a:r>
              <a:rPr lang="en-US" b="1" i="1" dirty="0"/>
              <a:t>Write Now - Right Now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0989" y="3440669"/>
            <a:ext cx="486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B-Implemented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20726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345550"/>
              </p:ext>
            </p:extLst>
          </p:nvPr>
        </p:nvGraphicFramePr>
        <p:xfrm>
          <a:off x="2006628" y="1447800"/>
          <a:ext cx="8229601" cy="1600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5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9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106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ELA Classroom Overall Score Breakdown-Teacher 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896074"/>
              </p:ext>
            </p:extLst>
          </p:nvPr>
        </p:nvGraphicFramePr>
        <p:xfrm>
          <a:off x="2023142" y="3581400"/>
          <a:ext cx="8229603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81%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77951" y="811768"/>
            <a:ext cx="490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C-Implemented </a:t>
            </a:r>
            <a:r>
              <a:rPr lang="en-US" b="1" i="1" dirty="0"/>
              <a:t>Write Now - Right Now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355246" y="64147"/>
            <a:ext cx="35653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4th Grade PARCC ELA 2016-2017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00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315887"/>
              </p:ext>
            </p:extLst>
          </p:nvPr>
        </p:nvGraphicFramePr>
        <p:xfrm>
          <a:off x="1827212" y="1828800"/>
          <a:ext cx="8763000" cy="179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05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84295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Grade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43% Meets/Exceeds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46% Meets/Exceeds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61% Meets/Exceeds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/>
                        <a:t>79 </a:t>
                      </a:r>
                      <a:r>
                        <a:rPr lang="en-US" sz="1600" b="1" dirty="0"/>
                        <a:t>%  Meets/Exceeds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10694" y="381000"/>
            <a:ext cx="6412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5th Grade Average Scores 2016-2017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D7BCAE-0BA5-48D3-9C5A-398BD7A5331A}"/>
              </a:ext>
            </a:extLst>
          </p:cNvPr>
          <p:cNvSpPr txBox="1"/>
          <p:nvPr/>
        </p:nvSpPr>
        <p:spPr>
          <a:xfrm>
            <a:off x="2208212" y="4304844"/>
            <a:ext cx="77396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270875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497657" y="1066800"/>
            <a:ext cx="9616479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2015-2016 4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PARCC Scores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teachers in 4th grade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did not implement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that particular teacher for the 2016-2017 testing year which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in Reading and Writing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81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645869"/>
              </p:ext>
            </p:extLst>
          </p:nvPr>
        </p:nvGraphicFramePr>
        <p:xfrm>
          <a:off x="1827212" y="1828800"/>
          <a:ext cx="8763000" cy="155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05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84295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5412" y="381000"/>
            <a:ext cx="6412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4th Grade Average Scores 2015-2016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E1E538-CAD3-4297-ADCF-1B7A900DCCF1}"/>
              </a:ext>
            </a:extLst>
          </p:cNvPr>
          <p:cNvSpPr/>
          <p:nvPr/>
        </p:nvSpPr>
        <p:spPr>
          <a:xfrm>
            <a:off x="2513012" y="4114800"/>
            <a:ext cx="60928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183799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012950" y="914400"/>
          <a:ext cx="8153399" cy="1143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78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028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974848" y="2209800"/>
          <a:ext cx="8229603" cy="1189672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1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380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8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54066" y="3886201"/>
          <a:ext cx="8229600" cy="137159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9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64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82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B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9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54066" y="5334000"/>
          <a:ext cx="8229600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05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81171" y="64761"/>
            <a:ext cx="3775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4th Grade PARCC ELA 2015-2016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3956" y="459749"/>
            <a:ext cx="5669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Teacher A – Did Not Implement  </a:t>
            </a:r>
            <a:r>
              <a:rPr lang="en-US" b="1" i="1" dirty="0"/>
              <a:t>Write Now – Right Now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7012" y="3451668"/>
            <a:ext cx="5093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 – Implemented  </a:t>
            </a:r>
            <a:r>
              <a:rPr lang="en-US" b="1" i="1" dirty="0"/>
              <a:t>Write Now – Right Now</a:t>
            </a:r>
          </a:p>
        </p:txBody>
      </p:sp>
    </p:spTree>
    <p:extLst>
      <p:ext uri="{BB962C8B-B14F-4D97-AF65-F5344CB8AC3E}">
        <p14:creationId xmlns:p14="http://schemas.microsoft.com/office/powerpoint/2010/main" val="348899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979610" y="2072640"/>
          <a:ext cx="8229604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1405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58830" y="3726689"/>
          <a:ext cx="8229601" cy="1600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5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9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106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ELA Classroom Overall Score Breakdown-Teacher 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3-Approached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58829" y="5410200"/>
          <a:ext cx="8229603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25%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75%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17%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83%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78864" y="393168"/>
            <a:ext cx="507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C – Implemented </a:t>
            </a:r>
            <a:r>
              <a:rPr lang="en-US" b="1" i="1" dirty="0"/>
              <a:t>Write Now – Right Now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36775" y="3309416"/>
            <a:ext cx="5107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D – Implemented </a:t>
            </a:r>
            <a:r>
              <a:rPr lang="en-US" b="1" i="1" dirty="0"/>
              <a:t>Write Now – Right Now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113212" y="23836"/>
            <a:ext cx="39164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4th Grade PARCC ELA 2015-2016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992167" y="746400"/>
          <a:ext cx="8153399" cy="1143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78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028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30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497657" y="384512"/>
            <a:ext cx="9616479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2014-2015 4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PARCC Scores (Year 1) 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(Write Now – Right Now Pilot Year)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teachers in 4th Grade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teachers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that particular teacher for the 2016-2017 testing year which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in Reading and Writing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7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27212" y="1828800"/>
          <a:ext cx="8763000" cy="155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05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84295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27212" y="457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4th Grade Average Scores 2014-2015 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(Write Now – Right Now Pilot Year)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E1E538-CAD3-4297-ADCF-1B7A900DCCF1}"/>
              </a:ext>
            </a:extLst>
          </p:cNvPr>
          <p:cNvSpPr/>
          <p:nvPr/>
        </p:nvSpPr>
        <p:spPr>
          <a:xfrm>
            <a:off x="2513012" y="4114800"/>
            <a:ext cx="60928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254196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979059"/>
              </p:ext>
            </p:extLst>
          </p:nvPr>
        </p:nvGraphicFramePr>
        <p:xfrm>
          <a:off x="2012950" y="914400"/>
          <a:ext cx="8153399" cy="1143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78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028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089008"/>
              </p:ext>
            </p:extLst>
          </p:nvPr>
        </p:nvGraphicFramePr>
        <p:xfrm>
          <a:off x="1974848" y="2209800"/>
          <a:ext cx="8229603" cy="1189672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1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380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8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22% Below/Nearly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78% Meets/Exceeds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537556"/>
              </p:ext>
            </p:extLst>
          </p:nvPr>
        </p:nvGraphicFramePr>
        <p:xfrm>
          <a:off x="1954066" y="3886201"/>
          <a:ext cx="8229600" cy="137159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9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64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825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B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9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695037"/>
              </p:ext>
            </p:extLst>
          </p:nvPr>
        </p:nvGraphicFramePr>
        <p:xfrm>
          <a:off x="1954066" y="5334000"/>
          <a:ext cx="8229600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405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10639" y="64761"/>
            <a:ext cx="39164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4th Grade PARCC ELA 2014-2015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6690" y="459749"/>
            <a:ext cx="5124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Teacher A –  Implemented  </a:t>
            </a:r>
            <a:r>
              <a:rPr lang="en-US" b="1" i="1" dirty="0"/>
              <a:t>Write Now – Right Now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7012" y="3451668"/>
            <a:ext cx="5093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 – Implemented  </a:t>
            </a:r>
            <a:r>
              <a:rPr lang="en-US" b="1" i="1" dirty="0"/>
              <a:t>Write Now – Right Now</a:t>
            </a:r>
          </a:p>
        </p:txBody>
      </p:sp>
    </p:spTree>
    <p:extLst>
      <p:ext uri="{BB962C8B-B14F-4D97-AF65-F5344CB8AC3E}">
        <p14:creationId xmlns:p14="http://schemas.microsoft.com/office/powerpoint/2010/main" val="379192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628097"/>
              </p:ext>
            </p:extLst>
          </p:nvPr>
        </p:nvGraphicFramePr>
        <p:xfrm>
          <a:off x="1979610" y="2072640"/>
          <a:ext cx="8229604" cy="1074293"/>
        </p:xfrm>
        <a:graphic>
          <a:graphicData uri="http://schemas.openxmlformats.org/drawingml/2006/table">
            <a:tbl>
              <a:tblPr firstRow="1" firstCol="1" bandRow="1"/>
              <a:tblGrid>
                <a:gridCol w="1405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78864" y="393168"/>
            <a:ext cx="507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C – Implemented </a:t>
            </a:r>
            <a:r>
              <a:rPr lang="en-US" b="1" i="1" dirty="0"/>
              <a:t>Write Now – Right Now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113212" y="23836"/>
            <a:ext cx="39164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4th Grade PARCC ELA 2014-2015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543914"/>
              </p:ext>
            </p:extLst>
          </p:nvPr>
        </p:nvGraphicFramePr>
        <p:xfrm>
          <a:off x="1992167" y="746400"/>
          <a:ext cx="8153399" cy="11430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78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028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8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2-Partially Met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99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589579"/>
              </p:ext>
            </p:extLst>
          </p:nvPr>
        </p:nvGraphicFramePr>
        <p:xfrm>
          <a:off x="1903412" y="1112760"/>
          <a:ext cx="8305800" cy="1219200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74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94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ELA Classroom Overall Score Breakdown-Teacher A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71%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186667"/>
              </p:ext>
            </p:extLst>
          </p:nvPr>
        </p:nvGraphicFramePr>
        <p:xfrm>
          <a:off x="1903412" y="2438400"/>
          <a:ext cx="8305802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1418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8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8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093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144471"/>
              </p:ext>
            </p:extLst>
          </p:nvPr>
        </p:nvGraphicFramePr>
        <p:xfrm>
          <a:off x="1989808" y="4191000"/>
          <a:ext cx="8229600" cy="1063411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5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9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7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B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25%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414719"/>
              </p:ext>
            </p:extLst>
          </p:nvPr>
        </p:nvGraphicFramePr>
        <p:xfrm>
          <a:off x="1979612" y="5403362"/>
          <a:ext cx="8229600" cy="1219200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542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71%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36712" y="0"/>
            <a:ext cx="89154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5</a:t>
            </a:r>
            <a:r>
              <a:rPr lang="en-US" altLang="en-US" sz="2000" b="1" baseline="30000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th</a:t>
            </a: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 Grade PARCC ELA 2016-2017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cs typeface="Times New Roman" pitchFamily="18" charset="0"/>
              </a:rPr>
              <a:t>Teacher A-Implemented </a:t>
            </a:r>
            <a:r>
              <a:rPr lang="en-US" altLang="en-US" b="1" i="1" dirty="0">
                <a:cs typeface="Times New Roman" pitchFamily="18" charset="0"/>
              </a:rPr>
              <a:t>Write Now - Right Now B</a:t>
            </a:r>
            <a:r>
              <a:rPr lang="en-US" altLang="en-US" b="1" dirty="0">
                <a:cs typeface="Times New Roman" pitchFamily="18" charset="0"/>
              </a:rPr>
              <a:t>ut Does Not Follow All the Lessons</a:t>
            </a:r>
            <a:endParaRPr lang="en-US" altLang="en-US" dirty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8412" y="3663290"/>
            <a:ext cx="486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B-Implemented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177373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158954"/>
              </p:ext>
            </p:extLst>
          </p:nvPr>
        </p:nvGraphicFramePr>
        <p:xfrm>
          <a:off x="1734548" y="1109445"/>
          <a:ext cx="8153399" cy="1160527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43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4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992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013068"/>
              </p:ext>
            </p:extLst>
          </p:nvPr>
        </p:nvGraphicFramePr>
        <p:xfrm>
          <a:off x="1734548" y="2354289"/>
          <a:ext cx="8229602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84612" y="57932"/>
            <a:ext cx="4248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5</a:t>
            </a:r>
            <a:r>
              <a:rPr lang="en-US" altLang="en-US" sz="2000" b="1" baseline="30000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th</a:t>
            </a: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 Grade PARCC ELA 2016-2017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4347" y="580028"/>
            <a:ext cx="7763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C- Uses  </a:t>
            </a:r>
            <a:r>
              <a:rPr lang="en-US" b="1" i="1" dirty="0"/>
              <a:t>Write Now - Right Now </a:t>
            </a:r>
            <a:r>
              <a:rPr lang="en-US" b="1" dirty="0"/>
              <a:t>But Does Not Follow All the Lessons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185596"/>
              </p:ext>
            </p:extLst>
          </p:nvPr>
        </p:nvGraphicFramePr>
        <p:xfrm>
          <a:off x="1810751" y="4081901"/>
          <a:ext cx="8153399" cy="1160527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43817">
                  <a:extLst>
                    <a:ext uri="{9D8B030D-6E8A-4147-A177-3AD203B41FA5}">
                      <a16:colId xmlns:a16="http://schemas.microsoft.com/office/drawing/2014/main" val="2183142470"/>
                    </a:ext>
                  </a:extLst>
                </a:gridCol>
                <a:gridCol w="1576426">
                  <a:extLst>
                    <a:ext uri="{9D8B030D-6E8A-4147-A177-3AD203B41FA5}">
                      <a16:colId xmlns:a16="http://schemas.microsoft.com/office/drawing/2014/main" val="3283701089"/>
                    </a:ext>
                  </a:extLst>
                </a:gridCol>
                <a:gridCol w="1697558">
                  <a:extLst>
                    <a:ext uri="{9D8B030D-6E8A-4147-A177-3AD203B41FA5}">
                      <a16:colId xmlns:a16="http://schemas.microsoft.com/office/drawing/2014/main" val="1076770576"/>
                    </a:ext>
                  </a:extLst>
                </a:gridCol>
                <a:gridCol w="1641258">
                  <a:extLst>
                    <a:ext uri="{9D8B030D-6E8A-4147-A177-3AD203B41FA5}">
                      <a16:colId xmlns:a16="http://schemas.microsoft.com/office/drawing/2014/main" val="503777609"/>
                    </a:ext>
                  </a:extLst>
                </a:gridCol>
                <a:gridCol w="1594340">
                  <a:extLst>
                    <a:ext uri="{9D8B030D-6E8A-4147-A177-3AD203B41FA5}">
                      <a16:colId xmlns:a16="http://schemas.microsoft.com/office/drawing/2014/main" val="1954163061"/>
                    </a:ext>
                  </a:extLst>
                </a:gridCol>
              </a:tblGrid>
              <a:tr h="284992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922345"/>
                  </a:ext>
                </a:extLst>
              </a:tr>
              <a:tr h="590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5060047"/>
                  </a:ext>
                </a:extLst>
              </a:tr>
              <a:tr h="28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52258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18617"/>
              </p:ext>
            </p:extLst>
          </p:nvPr>
        </p:nvGraphicFramePr>
        <p:xfrm>
          <a:off x="1769149" y="5486400"/>
          <a:ext cx="8229602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771970238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3327268734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166011059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3777577935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137638384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534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74142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034396" y="3590583"/>
            <a:ext cx="4073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D-Uses </a:t>
            </a:r>
            <a:r>
              <a:rPr lang="en-US" b="1" i="1" dirty="0"/>
              <a:t>Write Now - Right Now</a:t>
            </a:r>
          </a:p>
        </p:txBody>
      </p:sp>
    </p:spTree>
    <p:extLst>
      <p:ext uri="{BB962C8B-B14F-4D97-AF65-F5344CB8AC3E}">
        <p14:creationId xmlns:p14="http://schemas.microsoft.com/office/powerpoint/2010/main" val="206386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A0B21-ABE8-4583-B766-6DF612DA7967}"/>
              </a:ext>
            </a:extLst>
          </p:cNvPr>
          <p:cNvSpPr txBox="1"/>
          <p:nvPr/>
        </p:nvSpPr>
        <p:spPr>
          <a:xfrm>
            <a:off x="1497657" y="1066800"/>
            <a:ext cx="9616479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2015-2016 5</a:t>
            </a:r>
            <a:r>
              <a:rPr lang="en-US" sz="2400" b="1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Grade PARCC Scores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Interesting facts: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teachers in Grade 5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implemented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implemented portions of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Now - Right Now</a:t>
            </a: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but did not follow many of the lessons as written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The next few slides shows the overall ELA score for that particular teacher for the 2016-2017 testing year which</a:t>
            </a: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 includes the Reading and Writing scores combined</a:t>
            </a:r>
          </a:p>
          <a:p>
            <a:endParaRPr lang="en-US" sz="16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i="1" dirty="0">
                <a:latin typeface="Calibri" panose="020F0502020204030204" pitchFamily="34" charset="0"/>
                <a:cs typeface="Calibri" panose="020F0502020204030204" pitchFamily="34" charset="0"/>
              </a:rPr>
              <a:t>Test scores are then separated into the various categories for Reading and Writing</a:t>
            </a:r>
            <a:endParaRPr lang="en-US" sz="1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Reading categories: Literary, Informational, and Vocabulary</a:t>
            </a:r>
          </a:p>
          <a:p>
            <a:endParaRPr lang="en-US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Writing: Written Expression and Language Conventions</a:t>
            </a:r>
            <a:r>
              <a:rPr lang="en-US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7640B9-0632-4933-9E46-62EB566C2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612" y="609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75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611683"/>
              </p:ext>
            </p:extLst>
          </p:nvPr>
        </p:nvGraphicFramePr>
        <p:xfrm>
          <a:off x="1827212" y="1828800"/>
          <a:ext cx="8763000" cy="155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205">
                  <a:extLst>
                    <a:ext uri="{9D8B030D-6E8A-4147-A177-3AD203B41FA5}">
                      <a16:colId xmlns:a16="http://schemas.microsoft.com/office/drawing/2014/main" val="2439927966"/>
                    </a:ext>
                  </a:extLst>
                </a:gridCol>
                <a:gridCol w="2284295">
                  <a:extLst>
                    <a:ext uri="{9D8B030D-6E8A-4147-A177-3AD203B41FA5}">
                      <a16:colId xmlns:a16="http://schemas.microsoft.com/office/drawing/2014/main" val="1946511406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579846342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439259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PARCC</a:t>
                      </a:r>
                      <a:r>
                        <a:rPr lang="en-US" baseline="0" dirty="0"/>
                        <a:t>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Grade 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Colorado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District  AVG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Grade</a:t>
                      </a:r>
                    </a:p>
                    <a:p>
                      <a:endParaRPr lang="en-US" dirty="0"/>
                    </a:p>
                    <a:p>
                      <a:r>
                        <a:rPr lang="en-US" baseline="0" dirty="0"/>
                        <a:t>School AVG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88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78818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41612" y="381000"/>
            <a:ext cx="6412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5th Grade Average Scores 2015-2016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D7BCAE-0BA5-48D3-9C5A-398BD7A5331A}"/>
              </a:ext>
            </a:extLst>
          </p:cNvPr>
          <p:cNvSpPr txBox="1"/>
          <p:nvPr/>
        </p:nvSpPr>
        <p:spPr>
          <a:xfrm>
            <a:off x="2208212" y="4304844"/>
            <a:ext cx="77396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data shows that the students at this school scored significantly higher than:</a:t>
            </a:r>
          </a:p>
          <a:p>
            <a:endParaRPr lang="en-US" dirty="0"/>
          </a:p>
          <a:p>
            <a:r>
              <a:rPr lang="en-US" dirty="0"/>
              <a:t>                   </a:t>
            </a:r>
            <a:r>
              <a:rPr lang="en-US" b="1" i="1" dirty="0">
                <a:solidFill>
                  <a:srgbClr val="0070C0"/>
                </a:solidFill>
              </a:rPr>
              <a:t>The PARCC National 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Colorado Average</a:t>
            </a:r>
          </a:p>
          <a:p>
            <a:r>
              <a:rPr lang="en-US" b="1" i="1" dirty="0">
                <a:solidFill>
                  <a:srgbClr val="0070C0"/>
                </a:solidFill>
              </a:rPr>
              <a:t>                   The District Average</a:t>
            </a:r>
          </a:p>
        </p:txBody>
      </p:sp>
    </p:spTree>
    <p:extLst>
      <p:ext uri="{BB962C8B-B14F-4D97-AF65-F5344CB8AC3E}">
        <p14:creationId xmlns:p14="http://schemas.microsoft.com/office/powerpoint/2010/main" val="176037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650942"/>
              </p:ext>
            </p:extLst>
          </p:nvPr>
        </p:nvGraphicFramePr>
        <p:xfrm>
          <a:off x="1903413" y="1107146"/>
          <a:ext cx="8305798" cy="1219200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74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94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ELA Classroom Overall Score Breakdown-Teacher A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62%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903412" y="2438400"/>
          <a:ext cx="8305802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1418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8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8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093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46%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54%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19%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81%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79612" y="4038600"/>
          <a:ext cx="8229600" cy="1084326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5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9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6279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B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7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1-Did Not Meet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4%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59%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79612" y="5257800"/>
          <a:ext cx="8229600" cy="1219200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542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37%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63%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78376" y="-1488"/>
            <a:ext cx="73152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5</a:t>
            </a:r>
            <a:r>
              <a:rPr lang="en-US" altLang="en-US" sz="2000" b="1" baseline="30000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th</a:t>
            </a: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 Grade PARCC ELA 2015-2016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ea typeface="Calibri" pitchFamily="34" charset="0"/>
                <a:cs typeface="Times New Roman" pitchFamily="18" charset="0"/>
              </a:rPr>
              <a:t>Teacher  A-Implemented </a:t>
            </a:r>
            <a:r>
              <a:rPr lang="en-US" altLang="en-US" sz="2000" b="1" i="1" dirty="0">
                <a:ea typeface="Calibri" pitchFamily="34" charset="0"/>
                <a:cs typeface="Times New Roman" pitchFamily="18" charset="0"/>
              </a:rPr>
              <a:t>Write Now - Right Now</a:t>
            </a:r>
            <a:endParaRPr lang="en-US" altLang="en-US" sz="2000" i="1" dirty="0">
              <a:solidFill>
                <a:srgbClr val="0070C0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0812" y="3597140"/>
            <a:ext cx="568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B-Implemented Parts of </a:t>
            </a:r>
            <a:r>
              <a:rPr lang="en-US" b="1" i="1" dirty="0"/>
              <a:t>Write Now - Right Now </a:t>
            </a:r>
          </a:p>
        </p:txBody>
      </p:sp>
    </p:spTree>
    <p:extLst>
      <p:ext uri="{BB962C8B-B14F-4D97-AF65-F5344CB8AC3E}">
        <p14:creationId xmlns:p14="http://schemas.microsoft.com/office/powerpoint/2010/main" val="388533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875079"/>
              </p:ext>
            </p:extLst>
          </p:nvPr>
        </p:nvGraphicFramePr>
        <p:xfrm>
          <a:off x="1950344" y="1371600"/>
          <a:ext cx="8258869" cy="1160527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665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4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992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ELA Classroom Overall Score Breakdown-Teacher 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5-Exceeded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4-Met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3-Approached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2-Partially Met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1-Did Not Meet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19%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46%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23%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4%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058999"/>
              </p:ext>
            </p:extLst>
          </p:nvPr>
        </p:nvGraphicFramePr>
        <p:xfrm>
          <a:off x="1950344" y="3048000"/>
          <a:ext cx="8229602" cy="1086612"/>
        </p:xfrm>
        <a:graphic>
          <a:graphicData uri="http://schemas.openxmlformats.org/drawingml/2006/table">
            <a:tbl>
              <a:tblPr firstRow="1" firstCol="1" bandRow="1"/>
              <a:tblGrid>
                <a:gridCol w="1405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7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Reading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Literary                               Informational                      Vocabulary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2199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Writing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38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Expression                                   Conventions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38%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62%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46% Below/Nearly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54% Meets/Exceeds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23% Below/Nearly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77% Meets/Exceeds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279005" y="30079"/>
            <a:ext cx="3942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5</a:t>
            </a:r>
            <a:r>
              <a:rPr lang="en-US" altLang="en-US" sz="2000" b="1" baseline="30000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th</a:t>
            </a:r>
            <a:r>
              <a:rPr lang="en-US" altLang="en-US" sz="2000" b="1" dirty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  <a:cs typeface="Times New Roman" pitchFamily="18" charset="0"/>
              </a:rPr>
              <a:t> Grade PARCC ELA 2015-2016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51645" y="716228"/>
            <a:ext cx="479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Teacher C-Implemented </a:t>
            </a:r>
            <a:r>
              <a:rPr lang="en-US" b="1" i="1" dirty="0"/>
              <a:t>Write Now- Right Now</a:t>
            </a:r>
          </a:p>
        </p:txBody>
      </p:sp>
    </p:spTree>
    <p:extLst>
      <p:ext uri="{BB962C8B-B14F-4D97-AF65-F5344CB8AC3E}">
        <p14:creationId xmlns:p14="http://schemas.microsoft.com/office/powerpoint/2010/main" val="418070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1872bf5-489e-4b03-b009-b8e19cb4bf3d">HMH2WFKYDY5C-2118784276-3</_dlc_DocId>
    <_dlc_DocIdUrl xmlns="b1872bf5-489e-4b03-b009-b8e19cb4bf3d">
      <Url>https://20net.asd20.org/schools/mve/_layouts/15/DocIdRedir.aspx?ID=HMH2WFKYDY5C-2118784276-3</Url>
      <Description>HMH2WFKYDY5C-2118784276-3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91D3764E6AE459F555EA1D9548B90" ma:contentTypeVersion="0" ma:contentTypeDescription="Create a new document." ma:contentTypeScope="" ma:versionID="62cb9383b75cdcbba0a0cef0259aedf6">
  <xsd:schema xmlns:xsd="http://www.w3.org/2001/XMLSchema" xmlns:xs="http://www.w3.org/2001/XMLSchema" xmlns:p="http://schemas.microsoft.com/office/2006/metadata/properties" xmlns:ns2="b1872bf5-489e-4b03-b009-b8e19cb4bf3d" targetNamespace="http://schemas.microsoft.com/office/2006/metadata/properties" ma:root="true" ma:fieldsID="eb170945b8a38738c6e1c474cf8f4372" ns2:_="">
    <xsd:import namespace="b1872bf5-489e-4b03-b009-b8e19cb4bf3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872bf5-489e-4b03-b009-b8e19cb4bf3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5C25C0-FCA5-473F-BBBB-78C8810F11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6E81A5-4CFE-4D01-9731-9A3016B2F6A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0E41224-0370-4595-877C-23316CD80004}">
  <ds:schemaRefs>
    <ds:schemaRef ds:uri="http://purl.org/dc/terms/"/>
    <ds:schemaRef ds:uri="http://schemas.openxmlformats.org/package/2006/metadata/core-properties"/>
    <ds:schemaRef ds:uri="http://purl.org/dc/dcmitype/"/>
    <ds:schemaRef ds:uri="b1872bf5-489e-4b03-b009-b8e19cb4bf3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1FD5B52-0F0E-4971-A1D8-A6FDB2EE17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872bf5-489e-4b03-b009-b8e19cb4bf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digital blue tunnel presentation (widescreen)</Template>
  <TotalTime>2933</TotalTime>
  <Words>4383</Words>
  <Application>Microsoft Office PowerPoint</Application>
  <PresentationFormat>Custom</PresentationFormat>
  <Paragraphs>1313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Adobe Gothic Std B</vt:lpstr>
      <vt:lpstr>Arial</vt:lpstr>
      <vt:lpstr>Calibri</vt:lpstr>
      <vt:lpstr>Corbel</vt:lpstr>
      <vt:lpstr>Times New Roman</vt:lpstr>
      <vt:lpstr>Parallax</vt:lpstr>
      <vt:lpstr>Write Now – Right Now Data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Jill Hooper</dc:creator>
  <cp:lastModifiedBy>Darlene McPherson</cp:lastModifiedBy>
  <cp:revision>128</cp:revision>
  <cp:lastPrinted>2017-08-23T21:45:27Z</cp:lastPrinted>
  <dcterms:created xsi:type="dcterms:W3CDTF">2016-10-17T00:06:34Z</dcterms:created>
  <dcterms:modified xsi:type="dcterms:W3CDTF">2017-11-06T13:57:31Z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0x01010091591D3764E6AE459F555EA1D9548B90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_dlc_DocIdItemGuid">
    <vt:lpwstr>37afe668-e6b7-4a16-8888-71f478df7c63</vt:lpwstr>
  </property>
</Properties>
</file>